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0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6" r:id="rId12"/>
    <p:sldId id="267" r:id="rId13"/>
    <p:sldId id="268" r:id="rId14"/>
    <p:sldId id="257" r:id="rId15"/>
    <p:sldId id="269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0B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C8A00370-8C8E-45CD-B061-BEEA6516578A}" type="datetimeFigureOut">
              <a:rPr lang="en-US" smtClean="0"/>
              <a:t>12/9/2014</a:t>
            </a:fld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48D60B1F-0BF6-437B-A107-5C41A5FE76A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00370-8C8E-45CD-B061-BEEA6516578A}" type="datetimeFigureOut">
              <a:rPr lang="en-US" smtClean="0"/>
              <a:t>12/9/2014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60B1F-0BF6-437B-A107-5C41A5FE76A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00370-8C8E-45CD-B061-BEEA6516578A}" type="datetimeFigureOut">
              <a:rPr lang="en-US" smtClean="0"/>
              <a:t>12/9/2014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60B1F-0BF6-437B-A107-5C41A5FE76A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00370-8C8E-45CD-B061-BEEA6516578A}" type="datetimeFigureOut">
              <a:rPr lang="en-US" smtClean="0"/>
              <a:t>12/9/2014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60B1F-0BF6-437B-A107-5C41A5FE76A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00370-8C8E-45CD-B061-BEEA6516578A}" type="datetimeFigureOut">
              <a:rPr lang="en-US" smtClean="0"/>
              <a:t>12/9/2014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60B1F-0BF6-437B-A107-5C41A5FE76A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00370-8C8E-45CD-B061-BEEA6516578A}" type="datetimeFigureOut">
              <a:rPr lang="en-US" smtClean="0"/>
              <a:t>12/9/2014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60B1F-0BF6-437B-A107-5C41A5FE76A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00370-8C8E-45CD-B061-BEEA6516578A}" type="datetimeFigureOut">
              <a:rPr lang="en-US" smtClean="0"/>
              <a:t>12/9/2014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60B1F-0BF6-437B-A107-5C41A5FE76A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00370-8C8E-45CD-B061-BEEA6516578A}" type="datetimeFigureOut">
              <a:rPr lang="en-US" smtClean="0"/>
              <a:t>12/9/2014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60B1F-0BF6-437B-A107-5C41A5FE76A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00370-8C8E-45CD-B061-BEEA6516578A}" type="datetimeFigureOut">
              <a:rPr lang="en-US" smtClean="0"/>
              <a:t>12/9/2014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60B1F-0BF6-437B-A107-5C41A5FE76A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00370-8C8E-45CD-B061-BEEA6516578A}" type="datetimeFigureOut">
              <a:rPr lang="en-US" smtClean="0"/>
              <a:t>12/9/2014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60B1F-0BF6-437B-A107-5C41A5FE76A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00370-8C8E-45CD-B061-BEEA6516578A}" type="datetimeFigureOut">
              <a:rPr lang="en-US" smtClean="0"/>
              <a:t>12/9/2014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60B1F-0BF6-437B-A107-5C41A5FE76A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C8A00370-8C8E-45CD-B061-BEEA6516578A}" type="datetimeFigureOut">
              <a:rPr lang="en-US" smtClean="0"/>
              <a:t>12/9/2014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48D60B1F-0BF6-437B-A107-5C41A5FE76A1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comps.canstockphoto.com/can-stock-photo_csp1162461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500" r="2282" b="6903"/>
          <a:stretch/>
        </p:blipFill>
        <p:spPr bwMode="auto">
          <a:xfrm>
            <a:off x="457200" y="5011003"/>
            <a:ext cx="8150841" cy="1542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533400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en-US" sz="65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 </a:t>
            </a:r>
            <a:r>
              <a:rPr lang="en-US" sz="65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Now!</a:t>
            </a:r>
            <a:endParaRPr lang="en-US" sz="65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828800"/>
            <a:ext cx="8305800" cy="3508977"/>
          </a:xfrm>
        </p:spPr>
        <p:txBody>
          <a:bodyPr>
            <a:noAutofit/>
          </a:bodyPr>
          <a:lstStyle/>
          <a:p>
            <a:r>
              <a:rPr lang="en-US" sz="60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</a:t>
            </a:r>
            <a:r>
              <a:rPr lang="en-US" sz="6000" b="1" u="sng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THREE</a:t>
            </a:r>
            <a:r>
              <a:rPr lang="en-US" sz="60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6000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things must be included in your introduction?</a:t>
            </a:r>
          </a:p>
          <a:p>
            <a:endParaRPr lang="en-US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885540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457200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en-US" sz="55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Add to Claim</a:t>
            </a:r>
            <a:endParaRPr lang="en-US" sz="55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76400"/>
            <a:ext cx="8305800" cy="3508977"/>
          </a:xfrm>
        </p:spPr>
        <p:txBody>
          <a:bodyPr>
            <a:normAutofit/>
          </a:bodyPr>
          <a:lstStyle/>
          <a:p>
            <a:r>
              <a:rPr lang="en-US" sz="3500" b="1" dirty="0" smtClean="0">
                <a:solidFill>
                  <a:schemeClr val="accent1"/>
                </a:solidFill>
              </a:rPr>
              <a:t>This sentence should </a:t>
            </a:r>
            <a:r>
              <a:rPr lang="en-US" sz="3500" b="1" u="sng" dirty="0" smtClean="0">
                <a:solidFill>
                  <a:srgbClr val="0B0BEF"/>
                </a:solidFill>
              </a:rPr>
              <a:t>expand upon the claim</a:t>
            </a:r>
            <a:r>
              <a:rPr lang="en-US" sz="3500" b="1" dirty="0" smtClean="0">
                <a:solidFill>
                  <a:srgbClr val="0B0BEF"/>
                </a:solidFill>
              </a:rPr>
              <a:t> </a:t>
            </a:r>
            <a:r>
              <a:rPr lang="en-US" sz="3500" b="1" dirty="0" smtClean="0">
                <a:solidFill>
                  <a:schemeClr val="accent1"/>
                </a:solidFill>
              </a:rPr>
              <a:t>but shouldn’t be too specific</a:t>
            </a:r>
            <a:endParaRPr lang="en-US" sz="3500" b="1" dirty="0">
              <a:solidFill>
                <a:schemeClr val="accent1"/>
              </a:solidFill>
            </a:endParaRPr>
          </a:p>
        </p:txBody>
      </p:sp>
      <p:pic>
        <p:nvPicPr>
          <p:cNvPr id="8194" name="Picture 2" descr="http://b1969d.medialib.glogster.com/media/dff0fba57c39d458341099df47438e943279440c7c814f3f0645efa062752104/writing-to-santa-clipar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3505200"/>
            <a:ext cx="2057401" cy="2749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t3.gstatic.com/images?q=tbn:ANd9GcS6rb2eiD9s-X4bhXgo-pCftg7LGcFwPyrUwRiEHTg4Mhz-GM8Z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04" b="15313"/>
          <a:stretch/>
        </p:blipFill>
        <p:spPr bwMode="auto">
          <a:xfrm>
            <a:off x="4495800" y="3659064"/>
            <a:ext cx="3124200" cy="2441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0732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2" name="Picture 6" descr="http://t0.gstatic.com/images?q=tbn:ANd9GcQUOxq8x4Yx02xAFt2dW_qA6_8HdKHV-NFVIqylt4ZRN5MikApL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55"/>
          <a:stretch/>
        </p:blipFill>
        <p:spPr bwMode="auto">
          <a:xfrm rot="20260041">
            <a:off x="2288662" y="4487103"/>
            <a:ext cx="1886235" cy="1660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457200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en-US" sz="55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Support</a:t>
            </a:r>
            <a:endParaRPr lang="en-US" sz="55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3508977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Should be </a:t>
            </a:r>
            <a:r>
              <a:rPr lang="en-US" b="1" u="sng" dirty="0" smtClean="0">
                <a:solidFill>
                  <a:srgbClr val="0B0BEF"/>
                </a:solidFill>
              </a:rPr>
              <a:t>proof that your claim is </a:t>
            </a:r>
            <a:r>
              <a:rPr lang="en-US" b="1" u="sng" dirty="0" smtClean="0">
                <a:solidFill>
                  <a:srgbClr val="0B0BEF"/>
                </a:solidFill>
              </a:rPr>
              <a:t>valid</a:t>
            </a:r>
            <a:br>
              <a:rPr lang="en-US" b="1" u="sng" dirty="0" smtClean="0">
                <a:solidFill>
                  <a:srgbClr val="0B0BEF"/>
                </a:solidFill>
              </a:rPr>
            </a:br>
            <a:endParaRPr lang="en-US" b="1" u="sng" dirty="0" smtClean="0">
              <a:solidFill>
                <a:srgbClr val="0B0BEF"/>
              </a:solidFill>
            </a:endParaRPr>
          </a:p>
          <a:p>
            <a:r>
              <a:rPr lang="en-US" b="1" dirty="0" smtClean="0">
                <a:solidFill>
                  <a:schemeClr val="accent1"/>
                </a:solidFill>
              </a:rPr>
              <a:t>Should elaborate on support and connect it to the claim for the </a:t>
            </a:r>
            <a:r>
              <a:rPr lang="en-US" b="1" dirty="0" smtClean="0">
                <a:solidFill>
                  <a:schemeClr val="accent1"/>
                </a:solidFill>
              </a:rPr>
              <a:t>reader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b="1" dirty="0" smtClean="0"/>
          </a:p>
          <a:p>
            <a:r>
              <a:rPr lang="en-US" b="1" dirty="0" smtClean="0">
                <a:solidFill>
                  <a:schemeClr val="accent1"/>
                </a:solidFill>
              </a:rPr>
              <a:t>Each paragraph should have </a:t>
            </a:r>
            <a:r>
              <a:rPr lang="en-US" b="1" u="sng" dirty="0" smtClean="0">
                <a:solidFill>
                  <a:srgbClr val="0B0BEF"/>
                </a:solidFill>
              </a:rPr>
              <a:t>at least 1 reference to an outside source</a:t>
            </a:r>
            <a:endParaRPr lang="en-US" b="1" u="sng" dirty="0">
              <a:solidFill>
                <a:srgbClr val="0B0BEF"/>
              </a:solidFill>
            </a:endParaRPr>
          </a:p>
        </p:txBody>
      </p:sp>
      <p:pic>
        <p:nvPicPr>
          <p:cNvPr id="9218" name="Picture 2" descr="http://sr.photos3.fotosearch.com/bthumb/CSP/CSP725/k725952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156994"/>
            <a:ext cx="2362200" cy="2320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2" descr="http://images.clipartof.com/thumbnails/223874-Royalty-Free-RF-Clipart-Illustration-Of-A-Pencil-Writing-On-A-Piece-Of-Ruled-Paper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4" descr="http://images.clipartof.com/thumbnails/223874-Royalty-Free-RF-Clipart-Illustration-Of-A-Pencil-Writing-On-A-Piece-Of-Ruled-Paper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1581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381000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en-US" sz="5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Tie-back/Transition</a:t>
            </a:r>
            <a:endParaRPr lang="en-US" sz="5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508977"/>
          </a:xfrm>
        </p:spPr>
        <p:txBody>
          <a:bodyPr/>
          <a:lstStyle/>
          <a:p>
            <a:r>
              <a:rPr lang="en-US" sz="3500" b="1" dirty="0" smtClean="0">
                <a:solidFill>
                  <a:schemeClr val="accent1"/>
                </a:solidFill>
              </a:rPr>
              <a:t>Summarizes main idea by </a:t>
            </a:r>
            <a:r>
              <a:rPr lang="en-US" sz="3500" b="1" u="sng" dirty="0" smtClean="0">
                <a:solidFill>
                  <a:srgbClr val="0B0BEF"/>
                </a:solidFill>
              </a:rPr>
              <a:t>reinforcing topic sentence </a:t>
            </a:r>
            <a:r>
              <a:rPr lang="en-US" sz="3500" b="1" dirty="0" smtClean="0">
                <a:solidFill>
                  <a:schemeClr val="accent1"/>
                </a:solidFill>
              </a:rPr>
              <a:t>and</a:t>
            </a:r>
            <a:r>
              <a:rPr lang="en-US" sz="3500" b="1" dirty="0" smtClean="0"/>
              <a:t> </a:t>
            </a:r>
            <a:r>
              <a:rPr lang="en-US" sz="3500" b="1" u="sng" dirty="0" smtClean="0">
                <a:solidFill>
                  <a:srgbClr val="0B0BEF"/>
                </a:solidFill>
              </a:rPr>
              <a:t>flows to the next paragraph</a:t>
            </a:r>
            <a:endParaRPr lang="en-US" sz="3500" b="1" u="sng" dirty="0">
              <a:solidFill>
                <a:srgbClr val="0B0BEF"/>
              </a:solidFill>
            </a:endParaRPr>
          </a:p>
          <a:p>
            <a:endParaRPr lang="en-US" dirty="0"/>
          </a:p>
          <a:p>
            <a:endParaRPr lang="en-US" dirty="0"/>
          </a:p>
        </p:txBody>
      </p:sp>
      <p:pic>
        <p:nvPicPr>
          <p:cNvPr id="2050" name="Picture 2" descr="http://internet.phillipmartin.info/la_creativewriting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4100" y="3810000"/>
            <a:ext cx="4762500" cy="2304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73205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457200" y="5638800"/>
            <a:ext cx="8229600" cy="914400"/>
            <a:chOff x="457200" y="5638800"/>
            <a:chExt cx="8229600" cy="914400"/>
          </a:xfrm>
        </p:grpSpPr>
        <p:pic>
          <p:nvPicPr>
            <p:cNvPr id="5" name="Picture 2" descr="http://t3.gstatic.com/images?q=tbn:ANd9GcSCuCN8qNdv6kpQCwM1E5hQGBL-K8TA9v0zeCzwSBnmV4s6Ed9y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3284"/>
            <a:stretch/>
          </p:blipFill>
          <p:spPr bwMode="auto">
            <a:xfrm>
              <a:off x="457200" y="5638800"/>
              <a:ext cx="3048000" cy="914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2" descr="http://t3.gstatic.com/images?q=tbn:ANd9GcSCuCN8qNdv6kpQCwM1E5hQGBL-K8TA9v0zeCzwSBnmV4s6Ed9y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3284"/>
            <a:stretch/>
          </p:blipFill>
          <p:spPr bwMode="auto">
            <a:xfrm>
              <a:off x="3505200" y="5638800"/>
              <a:ext cx="3048000" cy="914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2" descr="http://t3.gstatic.com/images?q=tbn:ANd9GcSCuCN8qNdv6kpQCwM1E5hQGBL-K8TA9v0zeCzwSBnmV4s6Ed9y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3284"/>
            <a:stretch/>
          </p:blipFill>
          <p:spPr bwMode="auto">
            <a:xfrm>
              <a:off x="5638800" y="5638800"/>
              <a:ext cx="3048000" cy="914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228600"/>
            <a:ext cx="7024744" cy="1143000"/>
          </a:xfrm>
        </p:spPr>
        <p:txBody>
          <a:bodyPr/>
          <a:lstStyle/>
          <a:p>
            <a:pPr algn="ctr"/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Together…</a:t>
            </a:r>
            <a:endPara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3508977"/>
          </a:xfrm>
        </p:spPr>
        <p:txBody>
          <a:bodyPr>
            <a:noAutofit/>
          </a:bodyPr>
          <a:lstStyle/>
          <a:p>
            <a:pPr marL="525780" indent="-457200">
              <a:buFont typeface="+mj-lt"/>
              <a:buAutoNum type="arabicPeriod"/>
            </a:pPr>
            <a:r>
              <a:rPr lang="en-US" sz="3300" b="1" dirty="0" smtClean="0">
                <a:solidFill>
                  <a:schemeClr val="accent1"/>
                </a:solidFill>
              </a:rPr>
              <a:t>Read the following paragraph from a definition essay on happiness. </a:t>
            </a:r>
            <a:r>
              <a:rPr lang="en-US" sz="3300" b="1" dirty="0" smtClean="0">
                <a:solidFill>
                  <a:schemeClr val="accent1"/>
                </a:solidFill>
              </a:rPr>
              <a:t/>
            </a:r>
            <a:br>
              <a:rPr lang="en-US" sz="3300" b="1" dirty="0" smtClean="0">
                <a:solidFill>
                  <a:schemeClr val="accent1"/>
                </a:solidFill>
              </a:rPr>
            </a:br>
            <a:endParaRPr lang="en-US" sz="3300" b="1" dirty="0">
              <a:solidFill>
                <a:schemeClr val="accent1"/>
              </a:solidFill>
            </a:endParaRPr>
          </a:p>
          <a:p>
            <a:pPr marL="525780" indent="-457200">
              <a:buFont typeface="+mj-lt"/>
              <a:buAutoNum type="arabicPeriod"/>
            </a:pPr>
            <a:r>
              <a:rPr lang="en-US" sz="3300" b="1" dirty="0" smtClean="0">
                <a:solidFill>
                  <a:srgbClr val="7030A0"/>
                </a:solidFill>
              </a:rPr>
              <a:t>Identify each component of C.A.S.T. </a:t>
            </a:r>
            <a:r>
              <a:rPr lang="en-US" sz="3300" b="1" dirty="0" smtClean="0">
                <a:solidFill>
                  <a:schemeClr val="accent1"/>
                </a:solidFill>
              </a:rPr>
              <a:t/>
            </a:r>
            <a:br>
              <a:rPr lang="en-US" sz="3300" b="1" dirty="0" smtClean="0">
                <a:solidFill>
                  <a:schemeClr val="accent1"/>
                </a:solidFill>
              </a:rPr>
            </a:br>
            <a:endParaRPr lang="en-US" sz="3300" b="1" dirty="0" smtClean="0">
              <a:solidFill>
                <a:schemeClr val="accent1"/>
              </a:solidFill>
            </a:endParaRPr>
          </a:p>
          <a:p>
            <a:pPr marL="525780" indent="-457200">
              <a:buFont typeface="+mj-lt"/>
              <a:buAutoNum type="arabicPeriod"/>
            </a:pPr>
            <a:r>
              <a:rPr lang="en-US" sz="3300" b="1" dirty="0" smtClean="0">
                <a:solidFill>
                  <a:schemeClr val="accent3"/>
                </a:solidFill>
              </a:rPr>
              <a:t>Also, analyze the unity, order, coherence and completeness of the paragraph</a:t>
            </a:r>
            <a:r>
              <a:rPr lang="en-US" sz="3300" dirty="0" smtClean="0">
                <a:solidFill>
                  <a:schemeClr val="accent3"/>
                </a:solidFill>
              </a:rPr>
              <a:t>.</a:t>
            </a:r>
            <a:endParaRPr lang="en-US" sz="33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174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562600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2100" b="1" dirty="0" smtClean="0">
                <a:solidFill>
                  <a:srgbClr val="7030A0"/>
                </a:solidFill>
              </a:rPr>
              <a:t>	To </a:t>
            </a:r>
            <a:r>
              <a:rPr lang="en-US" sz="2100" b="1" dirty="0">
                <a:solidFill>
                  <a:srgbClr val="7030A0"/>
                </a:solidFill>
              </a:rPr>
              <a:t>begin with, social relations </a:t>
            </a:r>
            <a:r>
              <a:rPr lang="en-US" sz="2100" b="1" dirty="0" smtClean="0">
                <a:solidFill>
                  <a:srgbClr val="7030A0"/>
                </a:solidFill>
              </a:rPr>
              <a:t>are </a:t>
            </a:r>
            <a:r>
              <a:rPr lang="en-US" sz="2100" b="1" dirty="0">
                <a:solidFill>
                  <a:srgbClr val="7030A0"/>
                </a:solidFill>
              </a:rPr>
              <a:t>important for </a:t>
            </a:r>
            <a:r>
              <a:rPr lang="en-US" sz="2100" b="1" dirty="0" smtClean="0">
                <a:solidFill>
                  <a:srgbClr val="7030A0"/>
                </a:solidFill>
              </a:rPr>
              <a:t>people </a:t>
            </a:r>
            <a:r>
              <a:rPr lang="en-US" sz="2100" b="1" dirty="0">
                <a:solidFill>
                  <a:srgbClr val="7030A0"/>
                </a:solidFill>
              </a:rPr>
              <a:t>to be </a:t>
            </a:r>
            <a:r>
              <a:rPr lang="en-US" sz="2100" b="1" dirty="0" smtClean="0">
                <a:solidFill>
                  <a:srgbClr val="7030A0"/>
                </a:solidFill>
              </a:rPr>
              <a:t>happy. People </a:t>
            </a:r>
            <a:r>
              <a:rPr lang="en-US" sz="2100" b="1" dirty="0">
                <a:solidFill>
                  <a:srgbClr val="7030A0"/>
                </a:solidFill>
              </a:rPr>
              <a:t>should have good relations with </a:t>
            </a:r>
            <a:r>
              <a:rPr lang="en-US" sz="2100" b="1" dirty="0" smtClean="0">
                <a:solidFill>
                  <a:srgbClr val="7030A0"/>
                </a:solidFill>
              </a:rPr>
              <a:t>people for</a:t>
            </a:r>
            <a:r>
              <a:rPr lang="en-US" sz="2100" b="1" dirty="0">
                <a:solidFill>
                  <a:srgbClr val="7030A0"/>
                </a:solidFill>
              </a:rPr>
              <a:t>  peace </a:t>
            </a:r>
            <a:r>
              <a:rPr lang="en-US" sz="2100" b="1" dirty="0" smtClean="0">
                <a:solidFill>
                  <a:srgbClr val="7030A0"/>
                </a:solidFill>
              </a:rPr>
              <a:t>of </a:t>
            </a:r>
            <a:r>
              <a:rPr lang="en-US" sz="2100" b="1" dirty="0">
                <a:solidFill>
                  <a:srgbClr val="7030A0"/>
                </a:solidFill>
              </a:rPr>
              <a:t>mind. </a:t>
            </a:r>
            <a:r>
              <a:rPr lang="en-US" sz="2100" b="1" dirty="0" smtClean="0">
                <a:solidFill>
                  <a:srgbClr val="7030A0"/>
                </a:solidFill>
              </a:rPr>
              <a:t>When people </a:t>
            </a:r>
            <a:r>
              <a:rPr lang="en-US" sz="2100" b="1" dirty="0">
                <a:solidFill>
                  <a:srgbClr val="7030A0"/>
                </a:solidFill>
              </a:rPr>
              <a:t>have </a:t>
            </a:r>
            <a:r>
              <a:rPr lang="en-US" sz="2100" b="1" dirty="0" smtClean="0">
                <a:solidFill>
                  <a:srgbClr val="7030A0"/>
                </a:solidFill>
              </a:rPr>
              <a:t>intimate friends </a:t>
            </a:r>
            <a:r>
              <a:rPr lang="en-US" sz="2100" b="1" dirty="0">
                <a:solidFill>
                  <a:srgbClr val="7030A0"/>
                </a:solidFill>
              </a:rPr>
              <a:t>with whom </a:t>
            </a:r>
            <a:r>
              <a:rPr lang="en-US" sz="2100" b="1" dirty="0" smtClean="0">
                <a:solidFill>
                  <a:srgbClr val="7030A0"/>
                </a:solidFill>
              </a:rPr>
              <a:t>they </a:t>
            </a:r>
            <a:r>
              <a:rPr lang="en-US" sz="2100" b="1" dirty="0">
                <a:solidFill>
                  <a:srgbClr val="7030A0"/>
                </a:solidFill>
              </a:rPr>
              <a:t>can share </a:t>
            </a:r>
            <a:r>
              <a:rPr lang="en-US" sz="2100" b="1" dirty="0" smtClean="0">
                <a:solidFill>
                  <a:srgbClr val="7030A0"/>
                </a:solidFill>
              </a:rPr>
              <a:t>their worries and joy</a:t>
            </a:r>
            <a:r>
              <a:rPr lang="en-US" sz="2100" b="1" dirty="0">
                <a:solidFill>
                  <a:srgbClr val="7030A0"/>
                </a:solidFill>
              </a:rPr>
              <a:t>, </a:t>
            </a:r>
            <a:r>
              <a:rPr lang="en-US" sz="2100" b="1" dirty="0" smtClean="0">
                <a:solidFill>
                  <a:srgbClr val="7030A0"/>
                </a:solidFill>
              </a:rPr>
              <a:t> their life has significance. Social relationships not only affect a person’s emotional well-being, but also affect a person’s physical health as well. Studies have consistently proven that, “social relationships—quantity </a:t>
            </a:r>
            <a:r>
              <a:rPr lang="en-US" sz="2100" b="1" dirty="0">
                <a:solidFill>
                  <a:srgbClr val="7030A0"/>
                </a:solidFill>
              </a:rPr>
              <a:t>and quality—affect mental health, health behavior, physical health, and mortality </a:t>
            </a:r>
            <a:r>
              <a:rPr lang="en-US" sz="2100" b="1" dirty="0" smtClean="0">
                <a:solidFill>
                  <a:srgbClr val="7030A0"/>
                </a:solidFill>
              </a:rPr>
              <a:t>risk” (Umberson 2011). Even though, social relationships are one of the key components of happiness, independence also contributes significantly to a person’s joy in life. </a:t>
            </a:r>
            <a:endParaRPr lang="en-US" sz="21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39248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304800"/>
            <a:ext cx="7024744" cy="1143000"/>
          </a:xfrm>
        </p:spPr>
        <p:txBody>
          <a:bodyPr/>
          <a:lstStyle/>
          <a:p>
            <a:pPr algn="ctr"/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 </a:t>
            </a:r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Your Own</a:t>
            </a:r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</a:t>
            </a:r>
            <a:endPara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508977"/>
          </a:xfrm>
        </p:spPr>
        <p:txBody>
          <a:bodyPr>
            <a:noAutofit/>
          </a:bodyPr>
          <a:lstStyle/>
          <a:p>
            <a:r>
              <a:rPr lang="en-US" sz="3000" b="1" dirty="0" smtClean="0">
                <a:solidFill>
                  <a:schemeClr val="accent1"/>
                </a:solidFill>
              </a:rPr>
              <a:t>Begin writing the body paragraphs for your essay</a:t>
            </a:r>
            <a:r>
              <a:rPr lang="en-US" sz="3000" b="1" dirty="0" smtClean="0">
                <a:solidFill>
                  <a:schemeClr val="accent1"/>
                </a:solidFill>
              </a:rPr>
              <a:t>.</a:t>
            </a:r>
            <a:br>
              <a:rPr lang="en-US" sz="3000" b="1" dirty="0" smtClean="0">
                <a:solidFill>
                  <a:schemeClr val="accent1"/>
                </a:solidFill>
              </a:rPr>
            </a:br>
            <a:endParaRPr lang="en-US" sz="3000" b="1" dirty="0" smtClean="0">
              <a:solidFill>
                <a:schemeClr val="accent1"/>
              </a:solidFill>
            </a:endParaRPr>
          </a:p>
          <a:p>
            <a:r>
              <a:rPr lang="en-US" sz="3000" b="1" dirty="0" smtClean="0">
                <a:solidFill>
                  <a:schemeClr val="accent1"/>
                </a:solidFill>
              </a:rPr>
              <a:t>Remember, you need to reference at least one outside source in each </a:t>
            </a:r>
            <a:r>
              <a:rPr lang="en-US" sz="3000" b="1" dirty="0" smtClean="0">
                <a:solidFill>
                  <a:schemeClr val="accent1"/>
                </a:solidFill>
              </a:rPr>
              <a:t>paragraph</a:t>
            </a:r>
            <a:br>
              <a:rPr lang="en-US" sz="3000" b="1" dirty="0" smtClean="0">
                <a:solidFill>
                  <a:schemeClr val="accent1"/>
                </a:solidFill>
              </a:rPr>
            </a:br>
            <a:endParaRPr lang="en-US" sz="3000" b="1" dirty="0" smtClean="0">
              <a:solidFill>
                <a:schemeClr val="accent1"/>
              </a:solidFill>
            </a:endParaRPr>
          </a:p>
          <a:p>
            <a:r>
              <a:rPr lang="en-US" sz="3000" b="1" dirty="0" smtClean="0">
                <a:solidFill>
                  <a:schemeClr val="accent1"/>
                </a:solidFill>
              </a:rPr>
              <a:t>You need to have four body paragraphs </a:t>
            </a:r>
            <a:r>
              <a:rPr lang="en-US" sz="3000" b="1" i="1" u="sng" dirty="0" smtClean="0">
                <a:solidFill>
                  <a:schemeClr val="accent2"/>
                </a:solidFill>
              </a:rPr>
              <a:t>(for a total of 6)</a:t>
            </a:r>
            <a:endParaRPr lang="en-US" sz="3000" b="1" i="1" u="sng" dirty="0">
              <a:solidFill>
                <a:schemeClr val="accent2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457200" y="5638800"/>
            <a:ext cx="8229600" cy="914400"/>
            <a:chOff x="457200" y="5638800"/>
            <a:chExt cx="8229600" cy="914400"/>
          </a:xfrm>
        </p:grpSpPr>
        <p:pic>
          <p:nvPicPr>
            <p:cNvPr id="10242" name="Picture 2" descr="http://t3.gstatic.com/images?q=tbn:ANd9GcSCuCN8qNdv6kpQCwM1E5hQGBL-K8TA9v0zeCzwSBnmV4s6Ed9y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3284"/>
            <a:stretch/>
          </p:blipFill>
          <p:spPr bwMode="auto">
            <a:xfrm>
              <a:off x="457200" y="5638800"/>
              <a:ext cx="3048000" cy="914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Picture 2" descr="http://t3.gstatic.com/images?q=tbn:ANd9GcSCuCN8qNdv6kpQCwM1E5hQGBL-K8TA9v0zeCzwSBnmV4s6Ed9y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3284"/>
            <a:stretch/>
          </p:blipFill>
          <p:spPr bwMode="auto">
            <a:xfrm>
              <a:off x="3505200" y="5638800"/>
              <a:ext cx="3048000" cy="914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2" descr="http://t3.gstatic.com/images?q=tbn:ANd9GcSCuCN8qNdv6kpQCwM1E5hQGBL-K8TA9v0zeCzwSBnmV4s6Ed9y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3284"/>
            <a:stretch/>
          </p:blipFill>
          <p:spPr bwMode="auto">
            <a:xfrm>
              <a:off x="5638800" y="5638800"/>
              <a:ext cx="3048000" cy="914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2160233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Body </a:t>
            </a:r>
            <a:r>
              <a:rPr lang="en-US" dirty="0" smtClean="0"/>
              <a:t>Paragraphs &amp; </a:t>
            </a:r>
            <a:r>
              <a:rPr lang="en-US" dirty="0" smtClean="0"/>
              <a:t>C.A.S.T.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67235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pPr algn="ctr"/>
            <a:r>
              <a:rPr lang="en-US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Paragraphs </a:t>
            </a:r>
            <a:r>
              <a:rPr lang="en-US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Should</a:t>
            </a:r>
            <a:r>
              <a:rPr lang="en-US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</a:t>
            </a:r>
            <a:endParaRPr lang="en-US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828800"/>
            <a:ext cx="8077200" cy="3508977"/>
          </a:xfrm>
        </p:spPr>
        <p:txBody>
          <a:bodyPr>
            <a:normAutofit/>
          </a:bodyPr>
          <a:lstStyle/>
          <a:p>
            <a:pPr marL="525780" indent="-457200">
              <a:buFont typeface="+mj-lt"/>
              <a:buAutoNum type="arabicPeriod"/>
            </a:pPr>
            <a:r>
              <a:rPr lang="en-US" sz="3500" b="1" dirty="0" smtClean="0">
                <a:solidFill>
                  <a:schemeClr val="accent1"/>
                </a:solidFill>
              </a:rPr>
              <a:t>Focus on </a:t>
            </a:r>
            <a:r>
              <a:rPr lang="en-US" sz="3500" b="1" u="sng" dirty="0" smtClean="0">
                <a:solidFill>
                  <a:srgbClr val="0B0BEF"/>
                </a:solidFill>
              </a:rPr>
              <a:t>one</a:t>
            </a:r>
            <a:r>
              <a:rPr lang="en-US" sz="3500" b="1" dirty="0" smtClean="0">
                <a:solidFill>
                  <a:srgbClr val="0B0BEF"/>
                </a:solidFill>
              </a:rPr>
              <a:t> clear </a:t>
            </a:r>
            <a:r>
              <a:rPr lang="en-US" sz="3500" b="1" dirty="0" smtClean="0">
                <a:solidFill>
                  <a:srgbClr val="0B0BEF"/>
                </a:solidFill>
              </a:rPr>
              <a:t>topic</a:t>
            </a:r>
            <a:br>
              <a:rPr lang="en-US" sz="3500" b="1" dirty="0" smtClean="0">
                <a:solidFill>
                  <a:srgbClr val="0B0BEF"/>
                </a:solidFill>
              </a:rPr>
            </a:br>
            <a:endParaRPr lang="en-US" sz="3500" b="1" dirty="0" smtClean="0">
              <a:solidFill>
                <a:srgbClr val="0B0BEF"/>
              </a:solidFill>
            </a:endParaRPr>
          </a:p>
          <a:p>
            <a:pPr marL="525780" indent="-457200">
              <a:buFont typeface="+mj-lt"/>
              <a:buAutoNum type="arabicPeriod"/>
            </a:pPr>
            <a:r>
              <a:rPr lang="en-US" sz="3500" b="1" dirty="0" smtClean="0">
                <a:solidFill>
                  <a:schemeClr val="accent1"/>
                </a:solidFill>
              </a:rPr>
              <a:t>Be</a:t>
            </a:r>
            <a:r>
              <a:rPr lang="en-US" sz="3500" b="1" dirty="0" smtClean="0"/>
              <a:t> </a:t>
            </a:r>
            <a:r>
              <a:rPr lang="en-US" sz="3500" b="1" dirty="0" smtClean="0">
                <a:solidFill>
                  <a:srgbClr val="0B0BEF"/>
                </a:solidFill>
              </a:rPr>
              <a:t>unified, ordered, coherent</a:t>
            </a:r>
            <a:r>
              <a:rPr lang="en-US" sz="3500" b="1" dirty="0" smtClean="0"/>
              <a:t> </a:t>
            </a:r>
            <a:r>
              <a:rPr lang="en-US" sz="3500" b="1" dirty="0" smtClean="0">
                <a:solidFill>
                  <a:schemeClr val="accent1"/>
                </a:solidFill>
              </a:rPr>
              <a:t>and</a:t>
            </a:r>
            <a:r>
              <a:rPr lang="en-US" sz="3500" b="1" dirty="0" smtClean="0"/>
              <a:t> </a:t>
            </a:r>
            <a:r>
              <a:rPr lang="en-US" sz="3500" b="1" dirty="0" smtClean="0">
                <a:solidFill>
                  <a:srgbClr val="0B0BEF"/>
                </a:solidFill>
              </a:rPr>
              <a:t>complete</a:t>
            </a:r>
            <a:endParaRPr lang="en-US" sz="3500" b="1" dirty="0">
              <a:solidFill>
                <a:srgbClr val="0B0BEF"/>
              </a:solidFill>
            </a:endParaRPr>
          </a:p>
        </p:txBody>
      </p:sp>
      <p:pic>
        <p:nvPicPr>
          <p:cNvPr id="1026" name="Picture 2" descr="http://chronicle.com/blogs/linguafranca/files/2012/10/Writing-writing-31277215-579-612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070"/>
          <a:stretch/>
        </p:blipFill>
        <p:spPr bwMode="auto">
          <a:xfrm>
            <a:off x="5081492" y="3733800"/>
            <a:ext cx="2690908" cy="259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images.clipartpanda.com/paragraph-clipart-lines-represent-tex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34136">
            <a:off x="2145768" y="4280516"/>
            <a:ext cx="1879516" cy="1879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19377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533400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en-US" sz="5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Unity</a:t>
            </a:r>
            <a:endParaRPr lang="en-US" sz="5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4991" y="1676400"/>
            <a:ext cx="8201809" cy="3508977"/>
          </a:xfrm>
        </p:spPr>
        <p:txBody>
          <a:bodyPr>
            <a:normAutofit/>
          </a:bodyPr>
          <a:lstStyle/>
          <a:p>
            <a:r>
              <a:rPr lang="en-US" sz="4500" b="1" dirty="0" smtClean="0">
                <a:solidFill>
                  <a:schemeClr val="accent1"/>
                </a:solidFill>
              </a:rPr>
              <a:t>Every paragraph is organized around </a:t>
            </a:r>
            <a:r>
              <a:rPr lang="en-US" sz="4500" b="1" dirty="0" smtClean="0">
                <a:solidFill>
                  <a:srgbClr val="0B0BEF"/>
                </a:solidFill>
              </a:rPr>
              <a:t>one single idea</a:t>
            </a:r>
            <a:endParaRPr lang="en-US" sz="4500" b="1" dirty="0">
              <a:solidFill>
                <a:srgbClr val="0B0BEF"/>
              </a:solidFill>
            </a:endParaRPr>
          </a:p>
        </p:txBody>
      </p:sp>
      <p:pic>
        <p:nvPicPr>
          <p:cNvPr id="3074" name="Picture 2" descr="http://woodworkingcarpentry.info/Pictures/idea%20clipar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3385" y="3851564"/>
            <a:ext cx="2100361" cy="2528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images.clipartpanda.com/idea-clipart-royalty-free-idea-clipart-illustration-70650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19" r="10182" b="2290"/>
          <a:stretch/>
        </p:blipFill>
        <p:spPr bwMode="auto">
          <a:xfrm>
            <a:off x="5486400" y="3197941"/>
            <a:ext cx="2590800" cy="3029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49119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024744" cy="1143000"/>
          </a:xfrm>
        </p:spPr>
        <p:txBody>
          <a:bodyPr/>
          <a:lstStyle/>
          <a:p>
            <a:pPr algn="ctr"/>
            <a:r>
              <a:rPr lang="en-US" sz="6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Order</a:t>
            </a:r>
            <a:endParaRPr lang="en-US" sz="60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6019800" cy="4572000"/>
          </a:xfrm>
        </p:spPr>
        <p:txBody>
          <a:bodyPr>
            <a:normAutofit/>
          </a:bodyPr>
          <a:lstStyle/>
          <a:p>
            <a:r>
              <a:rPr lang="en-US" sz="3500" b="1" dirty="0">
                <a:solidFill>
                  <a:schemeClr val="accent1"/>
                </a:solidFill>
              </a:rPr>
              <a:t>T</a:t>
            </a:r>
            <a:r>
              <a:rPr lang="en-US" sz="3500" b="1" dirty="0" smtClean="0">
                <a:solidFill>
                  <a:schemeClr val="accent1"/>
                </a:solidFill>
              </a:rPr>
              <a:t>he </a:t>
            </a:r>
            <a:r>
              <a:rPr lang="en-US" sz="3500" b="1" dirty="0">
                <a:solidFill>
                  <a:schemeClr val="accent1"/>
                </a:solidFill>
              </a:rPr>
              <a:t>way </a:t>
            </a:r>
            <a:r>
              <a:rPr lang="en-US" sz="3500" b="1" dirty="0" smtClean="0">
                <a:solidFill>
                  <a:schemeClr val="accent1"/>
                </a:solidFill>
              </a:rPr>
              <a:t>a writer organizes their </a:t>
            </a:r>
            <a:r>
              <a:rPr lang="en-US" sz="3500" b="1" dirty="0">
                <a:solidFill>
                  <a:schemeClr val="accent1"/>
                </a:solidFill>
              </a:rPr>
              <a:t>supporting </a:t>
            </a:r>
            <a:r>
              <a:rPr lang="en-US" sz="3500" b="1" dirty="0" smtClean="0">
                <a:solidFill>
                  <a:schemeClr val="accent1"/>
                </a:solidFill>
              </a:rPr>
              <a:t>sentences</a:t>
            </a:r>
            <a:r>
              <a:rPr lang="en-US" sz="3500" b="1" dirty="0" smtClean="0"/>
              <a:t/>
            </a:r>
            <a:br>
              <a:rPr lang="en-US" sz="3500" b="1" dirty="0" smtClean="0"/>
            </a:br>
            <a:endParaRPr lang="en-US" sz="3500" b="1" dirty="0" smtClean="0"/>
          </a:p>
          <a:p>
            <a:r>
              <a:rPr lang="en-US" sz="3500" b="1" dirty="0" smtClean="0">
                <a:solidFill>
                  <a:schemeClr val="accent1"/>
                </a:solidFill>
              </a:rPr>
              <a:t>Can be in </a:t>
            </a:r>
            <a:r>
              <a:rPr lang="en-US" sz="3500" b="1" dirty="0" smtClean="0">
                <a:solidFill>
                  <a:srgbClr val="0B0BEF"/>
                </a:solidFill>
              </a:rPr>
              <a:t>chronological </a:t>
            </a:r>
            <a:r>
              <a:rPr lang="en-US" sz="3500" b="1" dirty="0">
                <a:solidFill>
                  <a:srgbClr val="0B0BEF"/>
                </a:solidFill>
              </a:rPr>
              <a:t>order, order of importance, or another </a:t>
            </a:r>
            <a:r>
              <a:rPr lang="en-US" sz="3500" b="1" dirty="0" smtClean="0">
                <a:solidFill>
                  <a:srgbClr val="0B0BEF"/>
                </a:solidFill>
              </a:rPr>
              <a:t>logical order</a:t>
            </a:r>
            <a:endParaRPr lang="en-US" sz="3500" b="1" dirty="0">
              <a:solidFill>
                <a:srgbClr val="0B0BEF"/>
              </a:solidFill>
            </a:endParaRPr>
          </a:p>
        </p:txBody>
      </p:sp>
      <p:pic>
        <p:nvPicPr>
          <p:cNvPr id="4100" name="Picture 4" descr="http://www.myfavoritechildcare.com/images/clipart-pencil-checklis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4488" y="4191000"/>
            <a:ext cx="1990300" cy="1932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://images.clipartpanda.com/idea-clipart-clip-art-of-a-friendly-pencil-mascot-cartoon-character-with-a-bright-idea-by-toons4biz-233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10" r="21308" b="2969"/>
          <a:stretch/>
        </p:blipFill>
        <p:spPr bwMode="auto">
          <a:xfrm>
            <a:off x="6477000" y="914400"/>
            <a:ext cx="181774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82520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024744" cy="1143000"/>
          </a:xfrm>
        </p:spPr>
        <p:txBody>
          <a:bodyPr/>
          <a:lstStyle/>
          <a:p>
            <a:pPr algn="ctr"/>
            <a:r>
              <a:rPr lang="en-US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Coherence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69711"/>
            <a:ext cx="8229600" cy="3508977"/>
          </a:xfrm>
        </p:spPr>
        <p:txBody>
          <a:bodyPr>
            <a:normAutofit lnSpcReduction="10000"/>
          </a:bodyPr>
          <a:lstStyle/>
          <a:p>
            <a:r>
              <a:rPr lang="en-US" sz="3300" b="1" dirty="0" smtClean="0">
                <a:solidFill>
                  <a:schemeClr val="accent1"/>
                </a:solidFill>
              </a:rPr>
              <a:t>Makes </a:t>
            </a:r>
            <a:r>
              <a:rPr lang="en-US" sz="3300" b="1" dirty="0">
                <a:solidFill>
                  <a:schemeClr val="accent1"/>
                </a:solidFill>
              </a:rPr>
              <a:t>your writing </a:t>
            </a:r>
            <a:r>
              <a:rPr lang="en-US" sz="3300" b="1" dirty="0" smtClean="0">
                <a:solidFill>
                  <a:schemeClr val="accent1"/>
                </a:solidFill>
              </a:rPr>
              <a:t>understandable </a:t>
            </a:r>
            <a:r>
              <a:rPr lang="en-US" sz="3300" b="1" dirty="0" smtClean="0">
                <a:solidFill>
                  <a:schemeClr val="accent1"/>
                </a:solidFill>
              </a:rPr>
              <a:t/>
            </a:r>
            <a:br>
              <a:rPr lang="en-US" sz="3300" b="1" dirty="0" smtClean="0">
                <a:solidFill>
                  <a:schemeClr val="accent1"/>
                </a:solidFill>
              </a:rPr>
            </a:br>
            <a:endParaRPr lang="en-US" sz="3300" b="1" dirty="0" smtClean="0">
              <a:solidFill>
                <a:schemeClr val="accent1"/>
              </a:solidFill>
            </a:endParaRPr>
          </a:p>
          <a:p>
            <a:r>
              <a:rPr lang="en-US" sz="3300" b="1" dirty="0" smtClean="0">
                <a:solidFill>
                  <a:srgbClr val="0B0BEF"/>
                </a:solidFill>
              </a:rPr>
              <a:t>Sentences need </a:t>
            </a:r>
            <a:r>
              <a:rPr lang="en-US" sz="3300" b="1" dirty="0">
                <a:solidFill>
                  <a:srgbClr val="0B0BEF"/>
                </a:solidFill>
              </a:rPr>
              <a:t>to connect</a:t>
            </a:r>
            <a:r>
              <a:rPr lang="en-US" sz="3300" b="1" dirty="0"/>
              <a:t> </a:t>
            </a:r>
            <a:r>
              <a:rPr lang="en-US" sz="3300" b="1" dirty="0" smtClean="0">
                <a:solidFill>
                  <a:schemeClr val="accent1"/>
                </a:solidFill>
              </a:rPr>
              <a:t>and </a:t>
            </a:r>
            <a:r>
              <a:rPr lang="en-US" sz="3300" b="1" dirty="0">
                <a:solidFill>
                  <a:schemeClr val="accent1"/>
                </a:solidFill>
              </a:rPr>
              <a:t>work together as a </a:t>
            </a:r>
            <a:r>
              <a:rPr lang="en-US" sz="3300" b="1" dirty="0" smtClean="0">
                <a:solidFill>
                  <a:schemeClr val="accent1"/>
                </a:solidFill>
              </a:rPr>
              <a:t>whole</a:t>
            </a:r>
            <a:r>
              <a:rPr lang="en-US" sz="3300" b="1" dirty="0" smtClean="0"/>
              <a:t/>
            </a:r>
            <a:br>
              <a:rPr lang="en-US" sz="3300" b="1" dirty="0" smtClean="0"/>
            </a:br>
            <a:endParaRPr lang="en-US" sz="3300" b="1" dirty="0" smtClean="0"/>
          </a:p>
          <a:p>
            <a:r>
              <a:rPr lang="en-US" sz="3300" b="1" dirty="0">
                <a:solidFill>
                  <a:schemeClr val="accent1"/>
                </a:solidFill>
              </a:rPr>
              <a:t>T</a:t>
            </a:r>
            <a:r>
              <a:rPr lang="en-US" sz="3300" b="1" dirty="0" smtClean="0">
                <a:solidFill>
                  <a:schemeClr val="accent1"/>
                </a:solidFill>
              </a:rPr>
              <a:t>o </a:t>
            </a:r>
            <a:r>
              <a:rPr lang="en-US" sz="3300" b="1" dirty="0">
                <a:solidFill>
                  <a:schemeClr val="accent1"/>
                </a:solidFill>
              </a:rPr>
              <a:t>achieve coherency </a:t>
            </a:r>
            <a:r>
              <a:rPr lang="en-US" sz="3300" b="1" dirty="0" smtClean="0">
                <a:solidFill>
                  <a:srgbClr val="0B0BEF"/>
                </a:solidFill>
              </a:rPr>
              <a:t>use </a:t>
            </a:r>
            <a:r>
              <a:rPr lang="en-US" sz="3300" b="1" u="sng" dirty="0">
                <a:solidFill>
                  <a:srgbClr val="0B0BEF"/>
                </a:solidFill>
              </a:rPr>
              <a:t>transition</a:t>
            </a:r>
            <a:r>
              <a:rPr lang="en-US" sz="3300" b="1" dirty="0">
                <a:solidFill>
                  <a:srgbClr val="0B0BEF"/>
                </a:solidFill>
              </a:rPr>
              <a:t> words</a:t>
            </a:r>
          </a:p>
        </p:txBody>
      </p:sp>
      <p:pic>
        <p:nvPicPr>
          <p:cNvPr id="4" name="Picture 2" descr="http://www.agr.state.il.us/wp-content/uploads/clip-art002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4419600"/>
            <a:ext cx="1905000" cy="1982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http://essayshark.com/blog/wp-content/uploads/2014/03/writing_clipar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1" y="4419600"/>
            <a:ext cx="2047302" cy="1982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80239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33400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en-US" sz="45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Completeness</a:t>
            </a:r>
            <a:endParaRPr lang="en-US" sz="45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3508977"/>
          </a:xfrm>
        </p:spPr>
        <p:txBody>
          <a:bodyPr>
            <a:normAutofit/>
          </a:bodyPr>
          <a:lstStyle/>
          <a:p>
            <a:r>
              <a:rPr lang="en-US" sz="3500" b="1" dirty="0"/>
              <a:t> </a:t>
            </a:r>
            <a:r>
              <a:rPr lang="en-US" sz="3500" b="1" dirty="0">
                <a:solidFill>
                  <a:schemeClr val="accent1"/>
                </a:solidFill>
              </a:rPr>
              <a:t>P</a:t>
            </a:r>
            <a:r>
              <a:rPr lang="en-US" sz="3500" b="1" dirty="0" smtClean="0">
                <a:solidFill>
                  <a:schemeClr val="accent1"/>
                </a:solidFill>
              </a:rPr>
              <a:t>aragraph </a:t>
            </a:r>
            <a:r>
              <a:rPr lang="en-US" sz="3500" b="1" dirty="0">
                <a:solidFill>
                  <a:schemeClr val="accent1"/>
                </a:solidFill>
              </a:rPr>
              <a:t>is </a:t>
            </a:r>
            <a:r>
              <a:rPr lang="en-US" sz="3500" b="1" dirty="0" smtClean="0">
                <a:solidFill>
                  <a:schemeClr val="accent1"/>
                </a:solidFill>
              </a:rPr>
              <a:t>well-developed</a:t>
            </a:r>
            <a:r>
              <a:rPr lang="en-US" sz="3500" b="1" dirty="0" smtClean="0"/>
              <a:t/>
            </a:r>
            <a:br>
              <a:rPr lang="en-US" sz="3500" b="1" dirty="0" smtClean="0"/>
            </a:br>
            <a:endParaRPr lang="en-US" sz="3500" b="1" dirty="0" smtClean="0"/>
          </a:p>
          <a:p>
            <a:r>
              <a:rPr lang="en-US" sz="3500" b="1" dirty="0">
                <a:solidFill>
                  <a:srgbClr val="0B0BEF"/>
                </a:solidFill>
              </a:rPr>
              <a:t>A</a:t>
            </a:r>
            <a:r>
              <a:rPr lang="en-US" sz="3500" b="1" dirty="0" smtClean="0">
                <a:solidFill>
                  <a:srgbClr val="0B0BEF"/>
                </a:solidFill>
              </a:rPr>
              <a:t>ll </a:t>
            </a:r>
            <a:r>
              <a:rPr lang="en-US" sz="3500" b="1" dirty="0">
                <a:solidFill>
                  <a:srgbClr val="0B0BEF"/>
                </a:solidFill>
              </a:rPr>
              <a:t>sentences </a:t>
            </a:r>
            <a:r>
              <a:rPr lang="en-US" sz="3500" b="1" dirty="0" smtClean="0">
                <a:solidFill>
                  <a:schemeClr val="accent1"/>
                </a:solidFill>
              </a:rPr>
              <a:t>should clearly </a:t>
            </a:r>
            <a:r>
              <a:rPr lang="en-US" sz="3500" b="1" dirty="0">
                <a:solidFill>
                  <a:schemeClr val="accent1"/>
                </a:solidFill>
              </a:rPr>
              <a:t>and sufficiently</a:t>
            </a:r>
            <a:r>
              <a:rPr lang="en-US" sz="3500" b="1" dirty="0"/>
              <a:t> </a:t>
            </a:r>
            <a:r>
              <a:rPr lang="en-US" sz="3500" b="1" u="sng" dirty="0">
                <a:solidFill>
                  <a:srgbClr val="0B0BEF"/>
                </a:solidFill>
              </a:rPr>
              <a:t>support the main </a:t>
            </a:r>
            <a:r>
              <a:rPr lang="en-US" sz="3500" b="1" u="sng" dirty="0" smtClean="0">
                <a:solidFill>
                  <a:srgbClr val="0B0BEF"/>
                </a:solidFill>
              </a:rPr>
              <a:t>idea</a:t>
            </a:r>
          </a:p>
        </p:txBody>
      </p:sp>
      <p:pic>
        <p:nvPicPr>
          <p:cNvPr id="6146" name="Picture 2" descr="http://3.bp.blogspot.com/_-62BDqBrXps/TM7VQwurxJI/AAAAAAAACXU/36XHN9cDiLs/s1600/46255-Royalty-Free-RF-Clipart-Illustration-Of-A-Blue-Smartoon-Character-Completing-A-Jigzaw-Puzz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4191000"/>
            <a:ext cx="2667000" cy="2225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http://sr.photos2.fotosearch.com/bthumb/CSP/CSP992/k12383564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62"/>
          <a:stretch/>
        </p:blipFill>
        <p:spPr bwMode="auto">
          <a:xfrm>
            <a:off x="5181600" y="4305130"/>
            <a:ext cx="2376056" cy="2110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79621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5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C.A.S.T.</a:t>
            </a:r>
            <a:endParaRPr lang="en-US" sz="55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3508977"/>
          </a:xfrm>
        </p:spPr>
        <p:txBody>
          <a:bodyPr>
            <a:normAutofit/>
          </a:bodyPr>
          <a:lstStyle/>
          <a:p>
            <a:pPr algn="ctr"/>
            <a:r>
              <a:rPr lang="en-US" sz="2700" b="1" dirty="0" smtClean="0">
                <a:solidFill>
                  <a:schemeClr val="accent1"/>
                </a:solidFill>
              </a:rPr>
              <a:t>How you should organize your paragraphs</a:t>
            </a:r>
          </a:p>
          <a:p>
            <a:endParaRPr lang="en-US" b="1" u="sng" dirty="0" smtClean="0">
              <a:solidFill>
                <a:srgbClr val="0B0BEF"/>
              </a:solidFill>
            </a:endParaRPr>
          </a:p>
          <a:p>
            <a:r>
              <a:rPr lang="en-US" sz="3200" b="1" u="sng" dirty="0" smtClean="0">
                <a:solidFill>
                  <a:srgbClr val="0B0BEF"/>
                </a:solidFill>
              </a:rPr>
              <a:t>C</a:t>
            </a:r>
            <a:r>
              <a:rPr lang="en-US" sz="3200" b="1" dirty="0" smtClean="0">
                <a:solidFill>
                  <a:srgbClr val="0B0BEF"/>
                </a:solidFill>
              </a:rPr>
              <a:t>laim</a:t>
            </a:r>
          </a:p>
          <a:p>
            <a:r>
              <a:rPr lang="en-US" sz="3200" b="1" u="sng" dirty="0" smtClean="0">
                <a:solidFill>
                  <a:srgbClr val="0B0BEF"/>
                </a:solidFill>
              </a:rPr>
              <a:t>A</a:t>
            </a:r>
            <a:r>
              <a:rPr lang="en-US" sz="3200" b="1" dirty="0" smtClean="0">
                <a:solidFill>
                  <a:srgbClr val="0B0BEF"/>
                </a:solidFill>
              </a:rPr>
              <a:t>dd to Claim</a:t>
            </a:r>
          </a:p>
          <a:p>
            <a:r>
              <a:rPr lang="en-US" sz="3200" b="1" u="sng" dirty="0" smtClean="0">
                <a:solidFill>
                  <a:srgbClr val="0B0BEF"/>
                </a:solidFill>
              </a:rPr>
              <a:t>S</a:t>
            </a:r>
            <a:r>
              <a:rPr lang="en-US" sz="3200" b="1" dirty="0" smtClean="0">
                <a:solidFill>
                  <a:srgbClr val="0B0BEF"/>
                </a:solidFill>
              </a:rPr>
              <a:t>upport</a:t>
            </a:r>
          </a:p>
          <a:p>
            <a:r>
              <a:rPr lang="en-US" sz="3200" b="1" u="sng" dirty="0" smtClean="0">
                <a:solidFill>
                  <a:srgbClr val="0B0BEF"/>
                </a:solidFill>
              </a:rPr>
              <a:t>T</a:t>
            </a:r>
            <a:r>
              <a:rPr lang="en-US" sz="3200" b="1" dirty="0" smtClean="0">
                <a:solidFill>
                  <a:srgbClr val="0B0BEF"/>
                </a:solidFill>
              </a:rPr>
              <a:t>ie-back to Claim/</a:t>
            </a:r>
            <a:r>
              <a:rPr lang="en-US" sz="3200" b="1" u="sng" dirty="0" smtClean="0">
                <a:solidFill>
                  <a:srgbClr val="0B0BEF"/>
                </a:solidFill>
              </a:rPr>
              <a:t>T</a:t>
            </a:r>
            <a:r>
              <a:rPr lang="en-US" sz="3200" b="1" dirty="0" smtClean="0">
                <a:solidFill>
                  <a:srgbClr val="0B0BEF"/>
                </a:solidFill>
              </a:rPr>
              <a:t>ransitions</a:t>
            </a:r>
            <a:endParaRPr lang="en-US" sz="3200" b="1" u="sng" dirty="0" smtClean="0">
              <a:solidFill>
                <a:srgbClr val="0B0BEF"/>
              </a:solidFill>
            </a:endParaRPr>
          </a:p>
        </p:txBody>
      </p:sp>
      <p:pic>
        <p:nvPicPr>
          <p:cNvPr id="6146" name="Picture 2" descr="http://thumbs.dreamstime.com/z/boy-girl-writing-notebook-large-writing-brush-education-life-character-design-series-3208755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592"/>
          <a:stretch/>
        </p:blipFill>
        <p:spPr bwMode="auto">
          <a:xfrm>
            <a:off x="4343400" y="2669655"/>
            <a:ext cx="2971800" cy="2201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0975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457200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en-US" sz="6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Claim</a:t>
            </a:r>
            <a:endParaRPr lang="en-US" sz="6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5181600" cy="4676776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chemeClr val="accent1"/>
                </a:solidFill>
              </a:rPr>
              <a:t>This is the </a:t>
            </a:r>
            <a:r>
              <a:rPr lang="en-US" sz="2800" b="1" u="sng" dirty="0" smtClean="0">
                <a:solidFill>
                  <a:srgbClr val="0B0BEF"/>
                </a:solidFill>
              </a:rPr>
              <a:t>topic sentence</a:t>
            </a:r>
            <a:r>
              <a:rPr lang="en-US" sz="2800" b="1" dirty="0" smtClean="0">
                <a:solidFill>
                  <a:srgbClr val="0B0BEF"/>
                </a:solidFill>
              </a:rPr>
              <a:t> </a:t>
            </a:r>
            <a:r>
              <a:rPr lang="en-US" sz="2800" b="1" dirty="0" smtClean="0">
                <a:solidFill>
                  <a:schemeClr val="accent1"/>
                </a:solidFill>
              </a:rPr>
              <a:t>of your </a:t>
            </a:r>
            <a:r>
              <a:rPr lang="en-US" sz="2800" b="1" dirty="0" smtClean="0">
                <a:solidFill>
                  <a:schemeClr val="accent1"/>
                </a:solidFill>
              </a:rPr>
              <a:t>paragraph</a:t>
            </a:r>
            <a:br>
              <a:rPr lang="en-US" sz="2800" b="1" dirty="0" smtClean="0">
                <a:solidFill>
                  <a:schemeClr val="accent1"/>
                </a:solidFill>
              </a:rPr>
            </a:br>
            <a:endParaRPr lang="en-US" sz="2800" b="1" dirty="0" smtClean="0">
              <a:solidFill>
                <a:schemeClr val="accent1"/>
              </a:solidFill>
            </a:endParaRPr>
          </a:p>
          <a:p>
            <a:r>
              <a:rPr lang="en-US" sz="2800" b="1" dirty="0" smtClean="0">
                <a:solidFill>
                  <a:schemeClr val="accent1"/>
                </a:solidFill>
              </a:rPr>
              <a:t>Your paragraph should be centered around this </a:t>
            </a:r>
            <a:r>
              <a:rPr lang="en-US" sz="2800" b="1" dirty="0" smtClean="0">
                <a:solidFill>
                  <a:schemeClr val="accent1"/>
                </a:solidFill>
              </a:rPr>
              <a:t>topic</a:t>
            </a:r>
            <a:br>
              <a:rPr lang="en-US" sz="2800" b="1" dirty="0" smtClean="0">
                <a:solidFill>
                  <a:schemeClr val="accent1"/>
                </a:solidFill>
              </a:rPr>
            </a:br>
            <a:endParaRPr lang="en-US" sz="2800" b="1" dirty="0" smtClean="0">
              <a:solidFill>
                <a:schemeClr val="accent1"/>
              </a:solidFill>
            </a:endParaRPr>
          </a:p>
          <a:p>
            <a:r>
              <a:rPr lang="en-US" sz="2800" b="1" dirty="0" smtClean="0">
                <a:solidFill>
                  <a:schemeClr val="accent1"/>
                </a:solidFill>
              </a:rPr>
              <a:t>To write a good claim, ask yourself: Is my paragraph going to focus directly on this topic?</a:t>
            </a:r>
            <a:endParaRPr lang="en-US" sz="2800" b="1" dirty="0">
              <a:solidFill>
                <a:schemeClr val="accent1"/>
              </a:solidFill>
            </a:endParaRPr>
          </a:p>
        </p:txBody>
      </p:sp>
      <p:pic>
        <p:nvPicPr>
          <p:cNvPr id="7170" name="Picture 2" descr="http://images.clipartpanda.com/megaphone-clip-art-9cp4KXRcE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508488"/>
            <a:ext cx="1676400" cy="1120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artboxdesign.biz/wp-content/uploads/2014/08/boy-and-girl-writing-clipart-young-girl-writing-in-a-book-royalty-free-stock-image---image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28" r="8543"/>
          <a:stretch/>
        </p:blipFill>
        <p:spPr bwMode="auto">
          <a:xfrm>
            <a:off x="5715000" y="2057400"/>
            <a:ext cx="2667000" cy="3315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61461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Brightness">
      <a:dk1>
        <a:sysClr val="windowText" lastClr="000000"/>
      </a:dk1>
      <a:lt1>
        <a:sysClr val="window" lastClr="FFFFFF"/>
      </a:lt1>
      <a:dk2>
        <a:srgbClr val="B9320D"/>
      </a:dk2>
      <a:lt2>
        <a:srgbClr val="5A1227"/>
      </a:lt2>
      <a:accent1>
        <a:srgbClr val="D9437C"/>
      </a:accent1>
      <a:accent2>
        <a:srgbClr val="6040BA"/>
      </a:accent2>
      <a:accent3>
        <a:srgbClr val="00B050"/>
      </a:accent3>
      <a:accent4>
        <a:srgbClr val="5A1227"/>
      </a:accent4>
      <a:accent5>
        <a:srgbClr val="D63664"/>
      </a:accent5>
      <a:accent6>
        <a:srgbClr val="FEA022"/>
      </a:accent6>
      <a:hlink>
        <a:srgbClr val="E68200"/>
      </a:hlink>
      <a:folHlink>
        <a:srgbClr val="FFA94A"/>
      </a:folHlink>
    </a:clrScheme>
    <a:fontScheme name="Essentia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155</TotalTime>
  <Words>139</Words>
  <Application>Microsoft Office PowerPoint</Application>
  <PresentationFormat>On-screen Show (4:3)</PresentationFormat>
  <Paragraphs>46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Austin</vt:lpstr>
      <vt:lpstr>Do Now!</vt:lpstr>
      <vt:lpstr>Body Paragraphs &amp; C.A.S.T.</vt:lpstr>
      <vt:lpstr>Paragraphs Should…</vt:lpstr>
      <vt:lpstr>Unity</vt:lpstr>
      <vt:lpstr>Order</vt:lpstr>
      <vt:lpstr>Coherence</vt:lpstr>
      <vt:lpstr>Completeness</vt:lpstr>
      <vt:lpstr>C.A.S.T.</vt:lpstr>
      <vt:lpstr>Claim</vt:lpstr>
      <vt:lpstr>Add to Claim</vt:lpstr>
      <vt:lpstr>Support</vt:lpstr>
      <vt:lpstr>Tie-back/Transition</vt:lpstr>
      <vt:lpstr>Together…</vt:lpstr>
      <vt:lpstr>PowerPoint Presentation</vt:lpstr>
      <vt:lpstr>On Your Own…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Goodine, Lindsey</dc:creator>
  <cp:lastModifiedBy>Shettle, Meghan</cp:lastModifiedBy>
  <cp:revision>27</cp:revision>
  <dcterms:created xsi:type="dcterms:W3CDTF">2014-12-06T22:09:15Z</dcterms:created>
  <dcterms:modified xsi:type="dcterms:W3CDTF">2014-12-09T16:40:59Z</dcterms:modified>
</cp:coreProperties>
</file>